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Georgia" panose="02040502050405020303" pitchFamily="18" charset="0"/>
      <p:regular r:id="rId23"/>
      <p:bold r:id="rId24"/>
      <p:italic r:id="rId25"/>
      <p:boldItalic r:id="rId26"/>
    </p:embeddedFont>
    <p:embeddedFont>
      <p:font typeface="Questrial" panose="020B0604020202020204" charset="0"/>
      <p:regular r:id="rId27"/>
    </p:embeddedFont>
    <p:embeddedFont>
      <p:font typeface="Source Code Pro" panose="020B0604020202020204" charset="0"/>
      <p:regular r:id="rId28"/>
      <p:bold r:id="rId29"/>
      <p:italic r:id="rId30"/>
      <p:boldItalic r:id="rId31"/>
    </p:embeddedFont>
    <p:embeddedFont>
      <p:font typeface="Oswald"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7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49151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398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8d483319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8d483319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66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83e53e43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83e53e43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32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18cfb89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18cfb89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2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8cfb89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8cfb89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9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18d483319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18d483319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46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83e53e4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83e53e4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5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83e53e43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83e53e43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0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18d483319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18d483319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89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18d483319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18d483319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75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18d483319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18d483319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32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015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18d483319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18d483319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6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496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897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0700e031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0700e03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46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835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753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0700e03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0700e03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39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18d4833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18d4833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74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Questrial"/>
              <a:buNone/>
            </a:pPr>
            <a:r>
              <a:rPr lang="en" sz="3600"/>
              <a:t>How Parents/Guardians Can Gain </a:t>
            </a:r>
            <a:r>
              <a:rPr lang="en" sz="3600" i="0" u="none" strike="noStrike" cap="none">
                <a:solidFill>
                  <a:srgbClr val="FFFFFF"/>
                </a:solidFill>
              </a:rPr>
              <a:t>Understanding and Build</a:t>
            </a:r>
            <a:r>
              <a:rPr lang="en" sz="3600"/>
              <a:t> Their Child’s</a:t>
            </a:r>
            <a:r>
              <a:rPr lang="en" sz="3600" i="0" u="none" strike="noStrike" cap="none">
                <a:solidFill>
                  <a:srgbClr val="FFFFFF"/>
                </a:solidFill>
              </a:rPr>
              <a:t> Executive Functioning Skills</a:t>
            </a:r>
            <a:endParaRPr sz="3600" i="0" u="none" strike="noStrike" cap="none">
              <a:solidFill>
                <a:srgbClr val="FFFFFF"/>
              </a:solidFill>
            </a:endParaRPr>
          </a:p>
        </p:txBody>
      </p:sp>
      <p:sp>
        <p:nvSpPr>
          <p:cNvPr id="63" name="Google Shape;63;p13"/>
          <p:cNvSpPr txBox="1">
            <a:spLocks noGrp="1"/>
          </p:cNvSpPr>
          <p:nvPr>
            <p:ph type="subTitle" idx="1"/>
          </p:nvPr>
        </p:nvSpPr>
        <p:spPr>
          <a:xfrm>
            <a:off x="311700" y="3519925"/>
            <a:ext cx="8520600" cy="147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2400" b="0" i="0" u="none" strike="noStrike" cap="none">
                <a:solidFill>
                  <a:schemeClr val="dk2"/>
                </a:solidFill>
                <a:latin typeface="Calibri"/>
                <a:ea typeface="Calibri"/>
                <a:cs typeface="Calibri"/>
                <a:sym typeface="Calibri"/>
              </a:rPr>
              <a:t>Debra Gately, Assistant Director for Special Education, K-8</a:t>
            </a:r>
            <a:endParaRPr sz="2400" b="0"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chemeClr val="dk2"/>
              </a:buClr>
              <a:buSzPts val="1800"/>
              <a:buFont typeface="Calibri"/>
              <a:buNone/>
            </a:pPr>
            <a:r>
              <a:rPr lang="en" sz="2400" b="0" i="0" u="none" strike="noStrike" cap="none">
                <a:solidFill>
                  <a:schemeClr val="dk2"/>
                </a:solidFill>
                <a:latin typeface="Calibri"/>
                <a:ea typeface="Calibri"/>
                <a:cs typeface="Calibri"/>
                <a:sym typeface="Calibri"/>
              </a:rPr>
              <a:t>Christine Panarese, Assistant Director for Special Education, K-8</a:t>
            </a:r>
            <a:endParaRPr sz="2400" b="0"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chemeClr val="dk2"/>
              </a:buClr>
              <a:buSzPts val="1800"/>
              <a:buFont typeface="Calibri"/>
              <a:buNone/>
            </a:pPr>
            <a:r>
              <a:rPr lang="en" sz="2400">
                <a:latin typeface="Calibri"/>
                <a:ea typeface="Calibri"/>
                <a:cs typeface="Calibri"/>
                <a:sym typeface="Calibri"/>
              </a:rPr>
              <a:t>September 26, 2019</a:t>
            </a:r>
            <a:endParaRPr sz="2400">
              <a:latin typeface="Calibri"/>
              <a:ea typeface="Calibri"/>
              <a:cs typeface="Calibri"/>
              <a:sym typeface="Calibri"/>
            </a:endParaRPr>
          </a:p>
        </p:txBody>
      </p:sp>
      <p:sp>
        <p:nvSpPr>
          <p:cNvPr id="64" name="Google Shape;6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a:t>
            </a:fld>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260325" y="39327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Executive Functioning Development Chart</a:t>
            </a:r>
            <a:endParaRPr b="1"/>
          </a:p>
        </p:txBody>
      </p:sp>
      <p:sp>
        <p:nvSpPr>
          <p:cNvPr id="137" name="Google Shape;137;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8" name="Google Shape;13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10</a:t>
            </a:fld>
            <a:endParaRPr>
              <a:latin typeface="Source Code Pro"/>
              <a:ea typeface="Source Code Pro"/>
              <a:cs typeface="Source Code Pro"/>
              <a:sym typeface="Source Code Pro"/>
            </a:endParaRPr>
          </a:p>
        </p:txBody>
      </p:sp>
      <p:pic>
        <p:nvPicPr>
          <p:cNvPr id="139" name="Google Shape;139;p22"/>
          <p:cNvPicPr preferRelativeResize="0"/>
          <p:nvPr/>
        </p:nvPicPr>
        <p:blipFill>
          <a:blip r:embed="rId3">
            <a:alphaModFix/>
          </a:blip>
          <a:stretch>
            <a:fillRect/>
          </a:stretch>
        </p:blipFill>
        <p:spPr>
          <a:xfrm>
            <a:off x="0" y="1059300"/>
            <a:ext cx="8962326" cy="3805000"/>
          </a:xfrm>
          <a:prstGeom prst="rect">
            <a:avLst/>
          </a:prstGeom>
          <a:noFill/>
          <a:ln>
            <a:noFill/>
          </a:ln>
        </p:spPr>
      </p:pic>
      <p:sp>
        <p:nvSpPr>
          <p:cNvPr id="140" name="Google Shape;140;p22"/>
          <p:cNvSpPr txBox="1"/>
          <p:nvPr/>
        </p:nvSpPr>
        <p:spPr>
          <a:xfrm>
            <a:off x="4698500" y="4719175"/>
            <a:ext cx="4082400" cy="2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 Graphic found - rainbowrehab.com</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3123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Strategies for Building Planning Skills</a:t>
            </a:r>
            <a:endParaRPr b="1"/>
          </a:p>
        </p:txBody>
      </p:sp>
      <p:sp>
        <p:nvSpPr>
          <p:cNvPr id="146" name="Google Shape;146;p23"/>
          <p:cNvSpPr txBox="1">
            <a:spLocks noGrp="1"/>
          </p:cNvSpPr>
          <p:nvPr>
            <p:ph type="body" idx="1"/>
          </p:nvPr>
        </p:nvSpPr>
        <p:spPr>
          <a:xfrm>
            <a:off x="114525" y="843375"/>
            <a:ext cx="8839800" cy="3725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Provide step-by-step visual  directions and instructions.</a:t>
            </a:r>
            <a:endParaRPr sz="2200">
              <a:solidFill>
                <a:srgbClr val="000000"/>
              </a:solidFill>
              <a:latin typeface="Arial"/>
              <a:ea typeface="Arial"/>
              <a:cs typeface="Arial"/>
              <a:sym typeface="Arial"/>
            </a:endParaRPr>
          </a:p>
          <a:p>
            <a:pPr marL="457200" lvl="0" indent="-368300" algn="l" rtl="0">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Explicitly teach students how to “select” and use graphic organizers &amp; templates.</a:t>
            </a:r>
            <a:endParaRPr sz="2200">
              <a:solidFill>
                <a:srgbClr val="000000"/>
              </a:solidFill>
              <a:latin typeface="Arial"/>
              <a:ea typeface="Arial"/>
              <a:cs typeface="Arial"/>
              <a:sym typeface="Arial"/>
            </a:endParaRPr>
          </a:p>
          <a:p>
            <a:pPr marL="457200" lvl="0" indent="-368300" algn="l" rtl="0">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Model planning by verbalizing your own thought processes. Teach students the difference between “short” and “long” term goals and have them practice selecting and writing after given a performance prompt.</a:t>
            </a:r>
            <a:endParaRPr sz="2200">
              <a:solidFill>
                <a:srgbClr val="000000"/>
              </a:solidFill>
              <a:latin typeface="Arial"/>
              <a:ea typeface="Arial"/>
              <a:cs typeface="Arial"/>
              <a:sym typeface="Arial"/>
            </a:endParaRPr>
          </a:p>
          <a:p>
            <a:pPr marL="457200" lvl="0" indent="-368300" algn="l" rtl="0">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Build student schema to support students in making connections.</a:t>
            </a:r>
            <a:endParaRPr sz="2200">
              <a:solidFill>
                <a:srgbClr val="000000"/>
              </a:solidFill>
              <a:latin typeface="Arial"/>
              <a:ea typeface="Arial"/>
              <a:cs typeface="Arial"/>
              <a:sym typeface="Arial"/>
            </a:endParaRPr>
          </a:p>
          <a:p>
            <a:pPr marL="457200" lvl="0" indent="-368300" algn="l" rtl="0">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Turn rubrics into checklists for feedback, self-monitoring, focus and progress.</a:t>
            </a:r>
            <a:endParaRPr sz="2200">
              <a:solidFill>
                <a:srgbClr val="000000"/>
              </a:solidFill>
              <a:latin typeface="Arial"/>
              <a:ea typeface="Arial"/>
              <a:cs typeface="Arial"/>
              <a:sym typeface="Arial"/>
            </a:endParaRPr>
          </a:p>
          <a:p>
            <a:pPr marL="0" lvl="0" indent="0" algn="l" rtl="0">
              <a:lnSpc>
                <a:spcPct val="100000"/>
              </a:lnSpc>
              <a:spcBef>
                <a:spcPts val="1600"/>
              </a:spcBef>
              <a:spcAft>
                <a:spcPts val="0"/>
              </a:spcAft>
              <a:buClr>
                <a:schemeClr val="dk1"/>
              </a:buClr>
              <a:buSzPts val="1100"/>
              <a:buFont typeface="Arial"/>
              <a:buNone/>
            </a:pPr>
            <a:r>
              <a:rPr lang="en" sz="2200">
                <a:latin typeface="Arial"/>
                <a:ea typeface="Arial"/>
                <a:cs typeface="Arial"/>
                <a:sym typeface="Arial"/>
              </a:rPr>
              <a:t> </a:t>
            </a:r>
            <a:endParaRPr sz="2200">
              <a:latin typeface="Arial"/>
              <a:ea typeface="Arial"/>
              <a:cs typeface="Arial"/>
              <a:sym typeface="Arial"/>
            </a:endParaRPr>
          </a:p>
          <a:p>
            <a:pPr marL="0" lvl="0" indent="0" algn="l" rtl="0">
              <a:lnSpc>
                <a:spcPct val="100000"/>
              </a:lnSpc>
              <a:spcBef>
                <a:spcPts val="1600"/>
              </a:spcBef>
              <a:spcAft>
                <a:spcPts val="1600"/>
              </a:spcAft>
              <a:buNone/>
            </a:pPr>
            <a:endParaRPr sz="2400"/>
          </a:p>
        </p:txBody>
      </p:sp>
      <p:sp>
        <p:nvSpPr>
          <p:cNvPr id="147" name="Google Shape;14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11</a:t>
            </a:fld>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12</a:t>
            </a:fld>
            <a:endParaRPr>
              <a:latin typeface="Source Code Pro"/>
              <a:ea typeface="Source Code Pro"/>
              <a:cs typeface="Source Code Pro"/>
              <a:sym typeface="Source Code Pro"/>
            </a:endParaRPr>
          </a:p>
        </p:txBody>
      </p:sp>
      <p:pic>
        <p:nvPicPr>
          <p:cNvPr id="153" name="Google Shape;153;p24"/>
          <p:cNvPicPr preferRelativeResize="0"/>
          <p:nvPr/>
        </p:nvPicPr>
        <p:blipFill>
          <a:blip r:embed="rId3">
            <a:alphaModFix/>
          </a:blip>
          <a:stretch>
            <a:fillRect/>
          </a:stretch>
        </p:blipFill>
        <p:spPr>
          <a:xfrm>
            <a:off x="2730001" y="605100"/>
            <a:ext cx="4076300" cy="4352125"/>
          </a:xfrm>
          <a:prstGeom prst="rect">
            <a:avLst/>
          </a:prstGeom>
          <a:noFill/>
          <a:ln>
            <a:noFill/>
          </a:ln>
        </p:spPr>
      </p:pic>
      <p:sp>
        <p:nvSpPr>
          <p:cNvPr id="154" name="Google Shape;154;p24"/>
          <p:cNvSpPr txBox="1">
            <a:spLocks noGrp="1"/>
          </p:cNvSpPr>
          <p:nvPr>
            <p:ph type="title"/>
          </p:nvPr>
        </p:nvSpPr>
        <p:spPr>
          <a:xfrm>
            <a:off x="311700" y="372500"/>
            <a:ext cx="6703200" cy="50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Sample Organization Charts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13</a:t>
            </a:fld>
            <a:endParaRPr>
              <a:latin typeface="Source Code Pro"/>
              <a:ea typeface="Source Code Pro"/>
              <a:cs typeface="Source Code Pro"/>
              <a:sym typeface="Source Code Pro"/>
            </a:endParaRPr>
          </a:p>
        </p:txBody>
      </p:sp>
      <p:pic>
        <p:nvPicPr>
          <p:cNvPr id="160" name="Google Shape;160;p25"/>
          <p:cNvPicPr preferRelativeResize="0"/>
          <p:nvPr/>
        </p:nvPicPr>
        <p:blipFill>
          <a:blip r:embed="rId3">
            <a:alphaModFix/>
          </a:blip>
          <a:stretch>
            <a:fillRect/>
          </a:stretch>
        </p:blipFill>
        <p:spPr>
          <a:xfrm>
            <a:off x="2587850" y="600250"/>
            <a:ext cx="4123400" cy="4344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StickerArtDecor.com</a:t>
            </a:r>
            <a:endParaRPr/>
          </a:p>
        </p:txBody>
      </p:sp>
      <p:sp>
        <p:nvSpPr>
          <p:cNvPr id="166" name="Google Shape;166;p26"/>
          <p:cNvSpPr txBox="1">
            <a:spLocks noGrp="1"/>
          </p:cNvSpPr>
          <p:nvPr>
            <p:ph type="body" idx="1"/>
          </p:nvPr>
        </p:nvSpPr>
        <p:spPr>
          <a:xfrm>
            <a:off x="623400" y="1132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Wall Stencil</a:t>
            </a:r>
            <a:endParaRPr/>
          </a:p>
        </p:txBody>
      </p:sp>
      <p:sp>
        <p:nvSpPr>
          <p:cNvPr id="167" name="Google Shape;16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14</a:t>
            </a:fld>
            <a:endParaRPr>
              <a:latin typeface="Source Code Pro"/>
              <a:ea typeface="Source Code Pro"/>
              <a:cs typeface="Source Code Pro"/>
              <a:sym typeface="Source Code Pro"/>
            </a:endParaRPr>
          </a:p>
        </p:txBody>
      </p:sp>
      <p:pic>
        <p:nvPicPr>
          <p:cNvPr id="168" name="Google Shape;168;p26"/>
          <p:cNvPicPr preferRelativeResize="0"/>
          <p:nvPr/>
        </p:nvPicPr>
        <p:blipFill>
          <a:blip r:embed="rId3">
            <a:alphaModFix/>
          </a:blip>
          <a:stretch>
            <a:fillRect/>
          </a:stretch>
        </p:blipFill>
        <p:spPr>
          <a:xfrm>
            <a:off x="2592608" y="1188700"/>
            <a:ext cx="3616665" cy="3474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Cognitive Flexibility - Higher Order Processes</a:t>
            </a:r>
            <a:endParaRPr b="1"/>
          </a:p>
        </p:txBody>
      </p:sp>
      <p:sp>
        <p:nvSpPr>
          <p:cNvPr id="174" name="Google Shape;174;p2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0000FF"/>
                </a:solidFill>
                <a:latin typeface="Arial"/>
                <a:ea typeface="Arial"/>
                <a:cs typeface="Arial"/>
                <a:sym typeface="Arial"/>
              </a:rPr>
              <a:t>COGNITIVE FLEXIBILITY DEFINED:</a:t>
            </a:r>
            <a:endParaRPr sz="3000" b="1">
              <a:solidFill>
                <a:srgbClr val="0000FF"/>
              </a:solidFill>
              <a:latin typeface="Arial"/>
              <a:ea typeface="Arial"/>
              <a:cs typeface="Arial"/>
              <a:sym typeface="Arial"/>
            </a:endParaRPr>
          </a:p>
          <a:p>
            <a:pPr marL="0" lvl="0" indent="0" algn="ctr" rtl="0">
              <a:spcBef>
                <a:spcPts val="1600"/>
              </a:spcBef>
              <a:spcAft>
                <a:spcPts val="0"/>
              </a:spcAft>
              <a:buNone/>
            </a:pPr>
            <a:r>
              <a:rPr lang="en" sz="3000">
                <a:solidFill>
                  <a:srgbClr val="000000"/>
                </a:solidFill>
                <a:latin typeface="Arial"/>
                <a:ea typeface="Arial"/>
                <a:cs typeface="Arial"/>
                <a:sym typeface="Arial"/>
              </a:rPr>
              <a:t>The brain’s ability to shift from a single idea, thought, activity or perception and allow another way for looking at things.</a:t>
            </a:r>
            <a:endParaRPr sz="3000">
              <a:solidFill>
                <a:srgbClr val="000000"/>
              </a:solidFill>
              <a:latin typeface="Arial"/>
              <a:ea typeface="Arial"/>
              <a:cs typeface="Arial"/>
              <a:sym typeface="Arial"/>
            </a:endParaRPr>
          </a:p>
          <a:p>
            <a:pPr marL="0" lvl="0" indent="0" algn="ctr" rtl="0">
              <a:spcBef>
                <a:spcPts val="1600"/>
              </a:spcBef>
              <a:spcAft>
                <a:spcPts val="0"/>
              </a:spcAft>
              <a:buNone/>
            </a:pPr>
            <a:endParaRPr sz="3000">
              <a:solidFill>
                <a:srgbClr val="000000"/>
              </a:solidFill>
            </a:endParaRPr>
          </a:p>
          <a:p>
            <a:pPr marL="0" lvl="0" indent="0" algn="ctr" rtl="0">
              <a:spcBef>
                <a:spcPts val="1600"/>
              </a:spcBef>
              <a:spcAft>
                <a:spcPts val="1600"/>
              </a:spcAft>
              <a:buNone/>
            </a:pPr>
            <a:r>
              <a:rPr lang="en" sz="1100">
                <a:solidFill>
                  <a:srgbClr val="000000"/>
                </a:solidFill>
              </a:rPr>
              <a:t>(Adapted from https://www.cde.state.co.us/facilityschools/facschools_ef_201)</a:t>
            </a:r>
            <a:endParaRPr sz="1100">
              <a:solidFill>
                <a:srgbClr val="000000"/>
              </a:solidFill>
            </a:endParaRPr>
          </a:p>
        </p:txBody>
      </p:sp>
      <p:sp>
        <p:nvSpPr>
          <p:cNvPr id="175" name="Google Shape;17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15</a:t>
            </a:fld>
            <a:endParaRPr>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3019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Cognitive Flexibility Strategies</a:t>
            </a:r>
            <a:endParaRPr b="1"/>
          </a:p>
        </p:txBody>
      </p:sp>
      <p:sp>
        <p:nvSpPr>
          <p:cNvPr id="181" name="Google Shape;181;p28"/>
          <p:cNvSpPr txBox="1">
            <a:spLocks noGrp="1"/>
          </p:cNvSpPr>
          <p:nvPr>
            <p:ph type="body" idx="1"/>
          </p:nvPr>
        </p:nvSpPr>
        <p:spPr>
          <a:xfrm>
            <a:off x="311700" y="812125"/>
            <a:ext cx="8520600" cy="4019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Evaluate assignments, worksheets and tests for too many “shifts” in the type of questions the student is required to answer. Reduce the different types of questions or help support students verbally as they are required to change/shift. </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Teach coping strategies - teach a process for encountering the “full barrel” and use social stories to help teach solutions or coping strategies for different situations.</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Structure group work to help identify, practice and learn flexible coping and problem solving strategies encountered.</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Teach students how to stop the “cycle” of thought, relaxation or coping strategies </a:t>
            </a:r>
            <a:endParaRPr sz="1700">
              <a:solidFill>
                <a:srgbClr val="000000"/>
              </a:solidFill>
              <a:latin typeface="Arial"/>
              <a:ea typeface="Arial"/>
              <a:cs typeface="Arial"/>
              <a:sym typeface="Arial"/>
            </a:endParaRPr>
          </a:p>
          <a:p>
            <a:pPr marL="457200" lvl="0" indent="0" algn="l" rtl="0">
              <a:spcBef>
                <a:spcPts val="1600"/>
              </a:spcBef>
              <a:spcAft>
                <a:spcPts val="0"/>
              </a:spcAft>
              <a:buNone/>
            </a:pPr>
            <a:r>
              <a:rPr lang="en" sz="1700">
                <a:solidFill>
                  <a:srgbClr val="000000"/>
                </a:solidFill>
                <a:latin typeface="Arial"/>
                <a:ea typeface="Arial"/>
                <a:cs typeface="Arial"/>
                <a:sym typeface="Arial"/>
              </a:rPr>
              <a:t>(mindfulness, deep breaths, calming self-talk, leaving the situation until calm, etc.).</a:t>
            </a:r>
            <a:endParaRPr sz="1700">
              <a:solidFill>
                <a:srgbClr val="000000"/>
              </a:solidFill>
              <a:latin typeface="Arial"/>
              <a:ea typeface="Arial"/>
              <a:cs typeface="Arial"/>
              <a:sym typeface="Arial"/>
            </a:endParaRPr>
          </a:p>
          <a:p>
            <a:pPr marL="457200" lvl="0" indent="-336550" algn="l" rtl="0">
              <a:spcBef>
                <a:spcPts val="1600"/>
              </a:spcBef>
              <a:spcAft>
                <a:spcPts val="0"/>
              </a:spcAft>
              <a:buClr>
                <a:srgbClr val="000000"/>
              </a:buClr>
              <a:buSzPts val="1700"/>
              <a:buFont typeface="Arial"/>
              <a:buChar char="●"/>
            </a:pPr>
            <a:r>
              <a:rPr lang="en" sz="1700">
                <a:solidFill>
                  <a:srgbClr val="000000"/>
                </a:solidFill>
                <a:latin typeface="Arial"/>
                <a:ea typeface="Arial"/>
                <a:cs typeface="Arial"/>
                <a:sym typeface="Arial"/>
              </a:rPr>
              <a:t>Help students understand why strategies used in one setting or for one task may not work for another by role-playing/modeling how to generate more than one outcome and more than one potential solution.</a:t>
            </a:r>
            <a:endParaRPr sz="1700">
              <a:solidFill>
                <a:srgbClr val="000000"/>
              </a:solidFill>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700">
                <a:latin typeface="Arial"/>
                <a:ea typeface="Arial"/>
                <a:cs typeface="Arial"/>
                <a:sym typeface="Arial"/>
              </a:rPr>
              <a:t> </a:t>
            </a:r>
            <a:endParaRPr sz="1700">
              <a:latin typeface="Arial"/>
              <a:ea typeface="Arial"/>
              <a:cs typeface="Arial"/>
              <a:sym typeface="Arial"/>
            </a:endParaRPr>
          </a:p>
          <a:p>
            <a:pPr marL="0" lvl="0" indent="0" algn="l" rtl="0">
              <a:spcBef>
                <a:spcPts val="1600"/>
              </a:spcBef>
              <a:spcAft>
                <a:spcPts val="1600"/>
              </a:spcAft>
              <a:buNone/>
            </a:pPr>
            <a:endParaRPr/>
          </a:p>
        </p:txBody>
      </p:sp>
      <p:sp>
        <p:nvSpPr>
          <p:cNvPr id="182" name="Google Shape;18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16</a:t>
            </a:fld>
            <a:endParaRPr>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How Do We Teach Our Children to Fail Well</a:t>
            </a:r>
            <a:endParaRPr b="1"/>
          </a:p>
        </p:txBody>
      </p:sp>
      <p:sp>
        <p:nvSpPr>
          <p:cNvPr id="188" name="Google Shape;188;p2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Char char="●"/>
            </a:pPr>
            <a:r>
              <a:rPr lang="en">
                <a:latin typeface="Arial"/>
                <a:ea typeface="Arial"/>
                <a:cs typeface="Arial"/>
                <a:sym typeface="Arial"/>
              </a:rPr>
              <a:t>Growth Mindset</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Error Analysis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Deconstructing Poor Choices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Self-Reflection</a:t>
            </a:r>
            <a:endParaRPr>
              <a:latin typeface="Arial"/>
              <a:ea typeface="Arial"/>
              <a:cs typeface="Arial"/>
              <a:sym typeface="Arial"/>
            </a:endParaRPr>
          </a:p>
        </p:txBody>
      </p:sp>
      <p:sp>
        <p:nvSpPr>
          <p:cNvPr id="189" name="Google Shape;18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17</a:t>
            </a:fld>
            <a:endParaRPr>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Shifting from a Fixed to a Growth Mindset</a:t>
            </a:r>
            <a:endParaRPr b="1"/>
          </a:p>
        </p:txBody>
      </p:sp>
      <p:sp>
        <p:nvSpPr>
          <p:cNvPr id="195" name="Google Shape;19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18</a:t>
            </a:fld>
            <a:endParaRPr>
              <a:latin typeface="Source Code Pro"/>
              <a:ea typeface="Source Code Pro"/>
              <a:cs typeface="Source Code Pro"/>
              <a:sym typeface="Source Code Pro"/>
            </a:endParaRPr>
          </a:p>
        </p:txBody>
      </p:sp>
      <p:pic>
        <p:nvPicPr>
          <p:cNvPr id="196" name="Google Shape;196;p30"/>
          <p:cNvPicPr preferRelativeResize="0"/>
          <p:nvPr/>
        </p:nvPicPr>
        <p:blipFill>
          <a:blip r:embed="rId3">
            <a:alphaModFix/>
          </a:blip>
          <a:stretch>
            <a:fillRect/>
          </a:stretch>
        </p:blipFill>
        <p:spPr>
          <a:xfrm>
            <a:off x="1655650" y="1017725"/>
            <a:ext cx="5584775" cy="378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(teachervision.com)</a:t>
            </a:r>
            <a:endParaRPr/>
          </a:p>
        </p:txBody>
      </p:sp>
      <p:sp>
        <p:nvSpPr>
          <p:cNvPr id="202" name="Google Shape;20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19</a:t>
            </a:fld>
            <a:endParaRPr>
              <a:latin typeface="Source Code Pro"/>
              <a:ea typeface="Source Code Pro"/>
              <a:cs typeface="Source Code Pro"/>
              <a:sym typeface="Source Code Pro"/>
            </a:endParaRPr>
          </a:p>
        </p:txBody>
      </p:sp>
      <p:pic>
        <p:nvPicPr>
          <p:cNvPr id="203" name="Google Shape;203;p31"/>
          <p:cNvPicPr preferRelativeResize="0"/>
          <p:nvPr/>
        </p:nvPicPr>
        <p:blipFill>
          <a:blip r:embed="rId3">
            <a:alphaModFix/>
          </a:blip>
          <a:stretch>
            <a:fillRect/>
          </a:stretch>
        </p:blipFill>
        <p:spPr>
          <a:xfrm>
            <a:off x="1538650" y="1017725"/>
            <a:ext cx="5803103" cy="388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18475" y="4888100"/>
            <a:ext cx="5784900" cy="341400"/>
          </a:xfrm>
          <a:prstGeom prst="rect">
            <a:avLst/>
          </a:prstGeom>
          <a:noFill/>
          <a:ln>
            <a:noFill/>
          </a:ln>
        </p:spPr>
        <p:txBody>
          <a:bodyPr spcFirstLastPara="1" wrap="square" lIns="91375" tIns="45675" rIns="91375" bIns="456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Questrial"/>
                <a:ea typeface="Questrial"/>
                <a:cs typeface="Questrial"/>
                <a:sym typeface="Questrial"/>
              </a:rPr>
              <a:t> CC-BY-NC Boston Public Schools | www.bostonpublicschools.org</a:t>
            </a:r>
            <a:endParaRPr sz="1200" b="0" i="0" u="none" strike="noStrike" cap="none">
              <a:solidFill>
                <a:srgbClr val="434343"/>
              </a:solidFill>
              <a:latin typeface="Questrial"/>
              <a:ea typeface="Questrial"/>
              <a:cs typeface="Questrial"/>
              <a:sym typeface="Questrial"/>
            </a:endParaRPr>
          </a:p>
        </p:txBody>
      </p:sp>
      <p:sp>
        <p:nvSpPr>
          <p:cNvPr id="70" name="Google Shape;70;p14"/>
          <p:cNvSpPr txBox="1"/>
          <p:nvPr/>
        </p:nvSpPr>
        <p:spPr>
          <a:xfrm>
            <a:off x="311700" y="3525350"/>
            <a:ext cx="1996500" cy="12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600"/>
              </a:spcAft>
              <a:buClr>
                <a:srgbClr val="000000"/>
              </a:buClr>
              <a:buSzPts val="1300"/>
              <a:buFont typeface="Arial"/>
              <a:buNone/>
            </a:pPr>
            <a:endParaRPr sz="1300" b="0" i="0" u="none" strike="noStrike" cap="none">
              <a:solidFill>
                <a:srgbClr val="434343"/>
              </a:solidFill>
              <a:latin typeface="Calibri"/>
              <a:ea typeface="Calibri"/>
              <a:cs typeface="Calibri"/>
              <a:sym typeface="Calibri"/>
            </a:endParaRPr>
          </a:p>
        </p:txBody>
      </p:sp>
      <p:sp>
        <p:nvSpPr>
          <p:cNvPr id="71" name="Google Shape;71;p14"/>
          <p:cNvSpPr txBox="1"/>
          <p:nvPr/>
        </p:nvSpPr>
        <p:spPr>
          <a:xfrm>
            <a:off x="4803900" y="3511988"/>
            <a:ext cx="1864200" cy="129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434343"/>
              </a:solidFill>
              <a:latin typeface="Calibri"/>
              <a:ea typeface="Calibri"/>
              <a:cs typeface="Calibri"/>
              <a:sym typeface="Calibri"/>
            </a:endParaRPr>
          </a:p>
        </p:txBody>
      </p:sp>
      <p:sp>
        <p:nvSpPr>
          <p:cNvPr id="72" name="Google Shape;72;p14"/>
          <p:cNvSpPr txBox="1"/>
          <p:nvPr/>
        </p:nvSpPr>
        <p:spPr>
          <a:xfrm>
            <a:off x="383350" y="3623600"/>
            <a:ext cx="1996500" cy="1071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434343"/>
                </a:solidFill>
                <a:latin typeface="Calibri"/>
                <a:ea typeface="Calibri"/>
                <a:cs typeface="Calibri"/>
                <a:sym typeface="Calibri"/>
              </a:rPr>
              <a:t>Debra Gately</a:t>
            </a:r>
            <a:endParaRPr sz="1800" b="1" i="0" u="none" strike="noStrike" cap="none">
              <a:solidFill>
                <a:srgbClr val="434343"/>
              </a:solidFill>
              <a:latin typeface="Calibri"/>
              <a:ea typeface="Calibri"/>
              <a:cs typeface="Calibri"/>
              <a:sym typeface="Calibri"/>
            </a:endParaRPr>
          </a:p>
          <a:p>
            <a:pPr marL="0" marR="0" lvl="0" indent="0" algn="ctr" rtl="0">
              <a:lnSpc>
                <a:spcPct val="100000"/>
              </a:lnSpc>
              <a:spcBef>
                <a:spcPts val="1600"/>
              </a:spcBef>
              <a:spcAft>
                <a:spcPts val="160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Assistant Director of Special Education, K-8</a:t>
            </a:r>
            <a:endParaRPr sz="1400" b="0" i="0" u="none" strike="noStrike" cap="none">
              <a:solidFill>
                <a:srgbClr val="434343"/>
              </a:solidFill>
              <a:latin typeface="Calibri"/>
              <a:ea typeface="Calibri"/>
              <a:cs typeface="Calibri"/>
              <a:sym typeface="Calibri"/>
            </a:endParaRPr>
          </a:p>
        </p:txBody>
      </p:sp>
      <p:sp>
        <p:nvSpPr>
          <p:cNvPr id="73" name="Google Shape;73;p14"/>
          <p:cNvSpPr txBox="1"/>
          <p:nvPr/>
        </p:nvSpPr>
        <p:spPr>
          <a:xfrm>
            <a:off x="6446950" y="3623600"/>
            <a:ext cx="2122500" cy="12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434343"/>
                </a:solidFill>
                <a:latin typeface="Calibri"/>
                <a:ea typeface="Calibri"/>
                <a:cs typeface="Calibri"/>
                <a:sym typeface="Calibri"/>
              </a:rPr>
              <a:t>Christine Panarese</a:t>
            </a:r>
            <a:endParaRPr sz="1800" b="1" i="0" u="none" strike="noStrike" cap="none">
              <a:solidFill>
                <a:srgbClr val="434343"/>
              </a:solidFill>
              <a:latin typeface="Calibri"/>
              <a:ea typeface="Calibri"/>
              <a:cs typeface="Calibri"/>
              <a:sym typeface="Calibri"/>
            </a:endParaRPr>
          </a:p>
          <a:p>
            <a:pPr marL="0" marR="0" lvl="0" indent="0" algn="ctr" rtl="0">
              <a:lnSpc>
                <a:spcPct val="100000"/>
              </a:lnSpc>
              <a:spcBef>
                <a:spcPts val="1600"/>
              </a:spcBef>
              <a:spcAft>
                <a:spcPts val="160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Assistant Director of Special Education, K-8</a:t>
            </a:r>
            <a:endParaRPr sz="1400" b="0" i="0" u="none" strike="noStrike" cap="none">
              <a:solidFill>
                <a:srgbClr val="000000"/>
              </a:solidFill>
              <a:latin typeface="Arial"/>
              <a:ea typeface="Arial"/>
              <a:cs typeface="Arial"/>
              <a:sym typeface="Arial"/>
            </a:endParaRPr>
          </a:p>
        </p:txBody>
      </p:sp>
      <p:pic>
        <p:nvPicPr>
          <p:cNvPr id="74" name="Google Shape;74;p14" descr="new_sped_logo.jpg"/>
          <p:cNvPicPr preferRelativeResize="0"/>
          <p:nvPr/>
        </p:nvPicPr>
        <p:blipFill rotWithShape="1">
          <a:blip r:embed="rId3">
            <a:alphaModFix/>
          </a:blip>
          <a:srcRect/>
          <a:stretch/>
        </p:blipFill>
        <p:spPr>
          <a:xfrm>
            <a:off x="3064050" y="587250"/>
            <a:ext cx="2273900" cy="2843750"/>
          </a:xfrm>
          <a:prstGeom prst="rect">
            <a:avLst/>
          </a:prstGeom>
          <a:noFill/>
          <a:ln>
            <a:noFill/>
          </a:ln>
        </p:spPr>
      </p:pic>
      <p:sp>
        <p:nvSpPr>
          <p:cNvPr id="75" name="Google Shape;75;p14"/>
          <p:cNvSpPr/>
          <p:nvPr/>
        </p:nvSpPr>
        <p:spPr>
          <a:xfrm>
            <a:off x="620900" y="1069550"/>
            <a:ext cx="1704600" cy="1721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Questrial"/>
              <a:buNone/>
            </a:pPr>
            <a:r>
              <a:rPr lang="en" sz="1400" b="0" i="0" u="none" strike="noStrike" cap="none">
                <a:solidFill>
                  <a:srgbClr val="000000"/>
                </a:solidFill>
                <a:latin typeface="Questrial"/>
                <a:ea typeface="Questrial"/>
                <a:cs typeface="Questrial"/>
                <a:sym typeface="Questrial"/>
              </a:rPr>
              <a:t>Insert professional image of presenter</a:t>
            </a:r>
            <a:endParaRPr sz="1400" b="0" i="0" u="none" strike="noStrike" cap="none">
              <a:solidFill>
                <a:srgbClr val="000000"/>
              </a:solidFill>
              <a:latin typeface="Arial"/>
              <a:ea typeface="Arial"/>
              <a:cs typeface="Arial"/>
              <a:sym typeface="Arial"/>
            </a:endParaRPr>
          </a:p>
        </p:txBody>
      </p:sp>
      <p:sp>
        <p:nvSpPr>
          <p:cNvPr id="76" name="Google Shape;76;p14"/>
          <p:cNvSpPr txBox="1"/>
          <p:nvPr/>
        </p:nvSpPr>
        <p:spPr>
          <a:xfrm>
            <a:off x="6446949" y="3653517"/>
            <a:ext cx="1960017" cy="12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434343"/>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2</a:t>
            </a:fld>
            <a:endParaRPr>
              <a:latin typeface="Source Code Pro"/>
              <a:ea typeface="Source Code Pro"/>
              <a:cs typeface="Source Code Pro"/>
              <a:sym typeface="Source Code Pro"/>
            </a:endParaRPr>
          </a:p>
        </p:txBody>
      </p:sp>
      <p:pic>
        <p:nvPicPr>
          <p:cNvPr id="78" name="Google Shape;78;p14"/>
          <p:cNvPicPr preferRelativeResize="0"/>
          <p:nvPr/>
        </p:nvPicPr>
        <p:blipFill>
          <a:blip r:embed="rId4">
            <a:alphaModFix/>
          </a:blip>
          <a:stretch>
            <a:fillRect/>
          </a:stretch>
        </p:blipFill>
        <p:spPr>
          <a:xfrm>
            <a:off x="541100" y="1010671"/>
            <a:ext cx="1864200" cy="1839454"/>
          </a:xfrm>
          <a:prstGeom prst="rect">
            <a:avLst/>
          </a:prstGeom>
          <a:noFill/>
          <a:ln w="9525" cap="flat" cmpd="sng">
            <a:solidFill>
              <a:srgbClr val="595959"/>
            </a:solidFill>
            <a:prstDash val="solid"/>
            <a:round/>
            <a:headEnd type="none" w="sm" len="sm"/>
            <a:tailEnd type="none" w="sm" len="sm"/>
          </a:ln>
        </p:spPr>
      </p:pic>
      <p:sp>
        <p:nvSpPr>
          <p:cNvPr id="79" name="Google Shape;79;p14"/>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p:txBody>
      </p:sp>
      <p:pic>
        <p:nvPicPr>
          <p:cNvPr id="80" name="Google Shape;80;p14"/>
          <p:cNvPicPr preferRelativeResize="0"/>
          <p:nvPr/>
        </p:nvPicPr>
        <p:blipFill>
          <a:blip r:embed="rId5">
            <a:alphaModFix/>
          </a:blip>
          <a:stretch>
            <a:fillRect/>
          </a:stretch>
        </p:blipFill>
        <p:spPr>
          <a:xfrm>
            <a:off x="6383375" y="950387"/>
            <a:ext cx="1960025" cy="1960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Other Resources</a:t>
            </a:r>
            <a:endParaRPr b="1"/>
          </a:p>
        </p:txBody>
      </p:sp>
      <p:sp>
        <p:nvSpPr>
          <p:cNvPr id="209" name="Google Shape;209;p3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rial"/>
                <a:ea typeface="Arial"/>
                <a:cs typeface="Arial"/>
                <a:sym typeface="Arial"/>
              </a:rPr>
              <a:t>Please be sure to take home the package of resources prepared for this presentation.</a:t>
            </a:r>
            <a:endParaRPr sz="2400">
              <a:latin typeface="Arial"/>
              <a:ea typeface="Arial"/>
              <a:cs typeface="Arial"/>
              <a:sym typeface="Arial"/>
            </a:endParaRPr>
          </a:p>
          <a:p>
            <a:pPr marL="0" lvl="0" indent="0" algn="l" rtl="0">
              <a:spcBef>
                <a:spcPts val="1600"/>
              </a:spcBef>
              <a:spcAft>
                <a:spcPts val="0"/>
              </a:spcAft>
              <a:buNone/>
            </a:pPr>
            <a:endParaRPr sz="2400">
              <a:latin typeface="Arial"/>
              <a:ea typeface="Arial"/>
              <a:cs typeface="Arial"/>
              <a:sym typeface="Arial"/>
            </a:endParaRPr>
          </a:p>
          <a:p>
            <a:pPr marL="0" lvl="0" indent="0" algn="l" rtl="0">
              <a:spcBef>
                <a:spcPts val="1600"/>
              </a:spcBef>
              <a:spcAft>
                <a:spcPts val="1600"/>
              </a:spcAft>
              <a:buNone/>
            </a:pPr>
            <a:r>
              <a:rPr lang="en" sz="2400">
                <a:latin typeface="Arial"/>
                <a:ea typeface="Arial"/>
                <a:cs typeface="Arial"/>
                <a:sym typeface="Arial"/>
              </a:rPr>
              <a:t>Thank you!</a:t>
            </a:r>
            <a:endParaRPr sz="2400">
              <a:latin typeface="Arial"/>
              <a:ea typeface="Arial"/>
              <a:cs typeface="Arial"/>
              <a:sym typeface="Arial"/>
            </a:endParaRPr>
          </a:p>
        </p:txBody>
      </p:sp>
      <p:sp>
        <p:nvSpPr>
          <p:cNvPr id="210" name="Google Shape;21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20</a:t>
            </a:fld>
            <a:endParaRPr>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28BE3"/>
              </a:buClr>
              <a:buSzPts val="2800"/>
              <a:buFont typeface="Questrial"/>
              <a:buNone/>
            </a:pPr>
            <a:r>
              <a:rPr lang="en" b="1"/>
              <a:t>Agenda for the Scope of Our Learning</a:t>
            </a:r>
            <a:endParaRPr sz="2800" b="1" i="0" u="none" strike="noStrike" cap="none">
              <a:solidFill>
                <a:srgbClr val="428BE3"/>
              </a:solidFill>
              <a:latin typeface="Questrial"/>
              <a:ea typeface="Questrial"/>
              <a:cs typeface="Questrial"/>
              <a:sym typeface="Questrial"/>
            </a:endParaRPr>
          </a:p>
        </p:txBody>
      </p:sp>
      <p:sp>
        <p:nvSpPr>
          <p:cNvPr id="86" name="Google Shape;86;p15"/>
          <p:cNvSpPr txBox="1">
            <a:spLocks noGrp="1"/>
          </p:cNvSpPr>
          <p:nvPr>
            <p:ph type="body" idx="1"/>
          </p:nvPr>
        </p:nvSpPr>
        <p:spPr>
          <a:xfrm>
            <a:off x="311700" y="1003800"/>
            <a:ext cx="8520600" cy="35649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a:latin typeface="Arial"/>
                <a:ea typeface="Arial"/>
                <a:cs typeface="Arial"/>
                <a:sym typeface="Arial"/>
              </a:rPr>
              <a:t>Introductions</a:t>
            </a:r>
            <a:endParaRPr>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a:latin typeface="Arial"/>
                <a:ea typeface="Arial"/>
                <a:cs typeface="Arial"/>
                <a:sym typeface="Arial"/>
              </a:rPr>
              <a:t>Workshop Learning Objectives</a:t>
            </a:r>
            <a:endParaRPr>
              <a:latin typeface="Arial"/>
              <a:ea typeface="Arial"/>
              <a:cs typeface="Arial"/>
              <a:sym typeface="Arial"/>
            </a:endParaRPr>
          </a:p>
          <a:p>
            <a:pPr marL="914400" lvl="1" indent="-342900" algn="l" rtl="0">
              <a:lnSpc>
                <a:spcPct val="100000"/>
              </a:lnSpc>
              <a:spcBef>
                <a:spcPts val="0"/>
              </a:spcBef>
              <a:spcAft>
                <a:spcPts val="0"/>
              </a:spcAft>
              <a:buSzPts val="1800"/>
              <a:buFont typeface="Arial"/>
              <a:buChar char="○"/>
            </a:pPr>
            <a:r>
              <a:rPr lang="en" sz="1800">
                <a:latin typeface="Arial"/>
                <a:ea typeface="Arial"/>
                <a:cs typeface="Arial"/>
                <a:sym typeface="Arial"/>
              </a:rPr>
              <a:t>Definition, development timeline and interventions for recognizing weaknesses in your child’s executive functioning skills </a:t>
            </a:r>
            <a:endParaRPr sz="1800">
              <a:latin typeface="Arial"/>
              <a:ea typeface="Arial"/>
              <a:cs typeface="Arial"/>
              <a:sym typeface="Arial"/>
            </a:endParaRPr>
          </a:p>
          <a:p>
            <a:pPr marL="914400" lvl="1" indent="-342900" algn="l" rtl="0">
              <a:lnSpc>
                <a:spcPct val="100000"/>
              </a:lnSpc>
              <a:spcBef>
                <a:spcPts val="1600"/>
              </a:spcBef>
              <a:spcAft>
                <a:spcPts val="0"/>
              </a:spcAft>
              <a:buSzPts val="1800"/>
              <a:buFont typeface="Arial"/>
              <a:buChar char="○"/>
            </a:pPr>
            <a:r>
              <a:rPr lang="en" sz="1800">
                <a:latin typeface="Arial"/>
                <a:ea typeface="Arial"/>
                <a:cs typeface="Arial"/>
                <a:sym typeface="Arial"/>
              </a:rPr>
              <a:t>What are the factors that impact the development of your child’s executive functioning skills</a:t>
            </a:r>
            <a:endParaRPr sz="1800">
              <a:latin typeface="Arial"/>
              <a:ea typeface="Arial"/>
              <a:cs typeface="Arial"/>
              <a:sym typeface="Arial"/>
            </a:endParaRPr>
          </a:p>
          <a:p>
            <a:pPr marL="914400" lvl="1" indent="-342900" algn="l" rtl="0">
              <a:lnSpc>
                <a:spcPct val="100000"/>
              </a:lnSpc>
              <a:spcBef>
                <a:spcPts val="1600"/>
              </a:spcBef>
              <a:spcAft>
                <a:spcPts val="0"/>
              </a:spcAft>
              <a:buSzPts val="1800"/>
              <a:buFont typeface="Arial"/>
              <a:buChar char="○"/>
            </a:pPr>
            <a:r>
              <a:rPr lang="en" sz="1800">
                <a:latin typeface="Arial"/>
                <a:ea typeface="Arial"/>
                <a:cs typeface="Arial"/>
                <a:sym typeface="Arial"/>
              </a:rPr>
              <a:t>Examine the evidenced-based Open Resources that are available to help your child build stronger executive functioning skills</a:t>
            </a:r>
            <a:endParaRPr sz="1800">
              <a:latin typeface="Arial"/>
              <a:ea typeface="Arial"/>
              <a:cs typeface="Arial"/>
              <a:sym typeface="Arial"/>
            </a:endParaRPr>
          </a:p>
          <a:p>
            <a:pPr marL="914400" marR="0" lvl="0" indent="0" algn="l" rtl="0">
              <a:lnSpc>
                <a:spcPct val="115000"/>
              </a:lnSpc>
              <a:spcBef>
                <a:spcPts val="1600"/>
              </a:spcBef>
              <a:spcAft>
                <a:spcPts val="0"/>
              </a:spcAft>
              <a:buNone/>
            </a:pPr>
            <a:endParaRPr sz="1800"/>
          </a:p>
          <a:p>
            <a:pPr marL="0" marR="0" lvl="0" indent="0" algn="l" rtl="0">
              <a:lnSpc>
                <a:spcPct val="115000"/>
              </a:lnSpc>
              <a:spcBef>
                <a:spcPts val="0"/>
              </a:spcBef>
              <a:spcAft>
                <a:spcPts val="0"/>
              </a:spcAft>
              <a:buNone/>
            </a:pPr>
            <a:endParaRPr sz="1800" b="0" i="0" u="none" strike="noStrike" cap="none">
              <a:solidFill>
                <a:schemeClr val="dk2"/>
              </a:solidFill>
              <a:latin typeface="Calibri"/>
              <a:ea typeface="Calibri"/>
              <a:cs typeface="Calibri"/>
              <a:sym typeface="Calibri"/>
            </a:endParaRPr>
          </a:p>
          <a:p>
            <a:pPr marL="457200" marR="0" lvl="0" indent="0" algn="l" rtl="0">
              <a:lnSpc>
                <a:spcPct val="115000"/>
              </a:lnSpc>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87" name="Google Shape;8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Questrial"/>
              <a:buNone/>
            </a:pPr>
            <a:r>
              <a:rPr lang="en" sz="3600" b="1" i="0" u="none" strike="noStrike" cap="none">
                <a:solidFill>
                  <a:srgbClr val="000000"/>
                </a:solidFill>
                <a:latin typeface="Questrial"/>
                <a:ea typeface="Questrial"/>
                <a:cs typeface="Questrial"/>
                <a:sym typeface="Questrial"/>
              </a:rPr>
              <a:t>Executive Functioning Skills Defined</a:t>
            </a:r>
            <a:endParaRPr sz="3600" b="1" i="0" u="none" strike="noStrike" cap="none">
              <a:solidFill>
                <a:srgbClr val="000000"/>
              </a:solidFill>
              <a:latin typeface="Questrial"/>
              <a:ea typeface="Questrial"/>
              <a:cs typeface="Questrial"/>
              <a:sym typeface="Questrial"/>
            </a:endParaRPr>
          </a:p>
        </p:txBody>
      </p:sp>
      <p:sp>
        <p:nvSpPr>
          <p:cNvPr id="93" name="Google Shape;9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Source Code Pro"/>
                <a:ea typeface="Source Code Pro"/>
                <a:cs typeface="Source Code Pro"/>
                <a:sym typeface="Source Code Pro"/>
              </a:rPr>
              <a:t>4</a:t>
            </a:fld>
            <a:endParaRPr>
              <a:solidFill>
                <a:schemeClr val="dk2"/>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56025" y="81325"/>
            <a:ext cx="8520600" cy="75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Mind/Brain EF Relation</a:t>
            </a:r>
            <a:endParaRPr b="1"/>
          </a:p>
        </p:txBody>
      </p:sp>
      <p:sp>
        <p:nvSpPr>
          <p:cNvPr id="99" name="Google Shape;99;p17"/>
          <p:cNvSpPr txBox="1">
            <a:spLocks noGrp="1"/>
          </p:cNvSpPr>
          <p:nvPr>
            <p:ph type="body" idx="1"/>
          </p:nvPr>
        </p:nvSpPr>
        <p:spPr>
          <a:xfrm>
            <a:off x="311700" y="908325"/>
            <a:ext cx="8520600" cy="398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0" name="Google Shape;1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5</a:t>
            </a:fld>
            <a:endParaRPr>
              <a:latin typeface="Source Code Pro"/>
              <a:ea typeface="Source Code Pro"/>
              <a:cs typeface="Source Code Pro"/>
              <a:sym typeface="Source Code Pro"/>
            </a:endParaRPr>
          </a:p>
        </p:txBody>
      </p:sp>
      <p:pic>
        <p:nvPicPr>
          <p:cNvPr id="101" name="Google Shape;101;p17"/>
          <p:cNvPicPr preferRelativeResize="0"/>
          <p:nvPr/>
        </p:nvPicPr>
        <p:blipFill>
          <a:blip r:embed="rId3">
            <a:alphaModFix/>
          </a:blip>
          <a:stretch>
            <a:fillRect/>
          </a:stretch>
        </p:blipFill>
        <p:spPr>
          <a:xfrm>
            <a:off x="311700" y="832225"/>
            <a:ext cx="8423126" cy="410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idx="4294967295"/>
          </p:nvPr>
        </p:nvSpPr>
        <p:spPr>
          <a:xfrm>
            <a:off x="110250" y="513325"/>
            <a:ext cx="3511800" cy="53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28BE3"/>
              </a:buClr>
              <a:buSzPts val="2800"/>
              <a:buFont typeface="Questrial"/>
              <a:buNone/>
            </a:pPr>
            <a:r>
              <a:rPr lang="en" sz="2800" i="0" u="none" strike="noStrike" cap="none">
                <a:solidFill>
                  <a:srgbClr val="000000"/>
                </a:solidFill>
              </a:rPr>
              <a:t>The Conductor </a:t>
            </a:r>
            <a:endParaRPr sz="2800" i="0" u="none" strike="noStrike" cap="none">
              <a:solidFill>
                <a:srgbClr val="000000"/>
              </a:solidFill>
            </a:endParaRPr>
          </a:p>
          <a:p>
            <a:pPr marL="0" marR="0" lvl="0" indent="0" algn="l" rtl="0">
              <a:lnSpc>
                <a:spcPct val="100000"/>
              </a:lnSpc>
              <a:spcBef>
                <a:spcPts val="0"/>
              </a:spcBef>
              <a:spcAft>
                <a:spcPts val="0"/>
              </a:spcAft>
              <a:buClr>
                <a:srgbClr val="428BE3"/>
              </a:buClr>
              <a:buSzPts val="2800"/>
              <a:buFont typeface="Questrial"/>
              <a:buNone/>
            </a:pPr>
            <a:endParaRPr sz="1200" b="1" i="0" u="none" strike="noStrike" cap="none">
              <a:solidFill>
                <a:srgbClr val="428BE3"/>
              </a:solidFill>
              <a:latin typeface="Questrial"/>
              <a:ea typeface="Questrial"/>
              <a:cs typeface="Questrial"/>
              <a:sym typeface="Questrial"/>
            </a:endParaRPr>
          </a:p>
        </p:txBody>
      </p:sp>
      <p:sp>
        <p:nvSpPr>
          <p:cNvPr id="107" name="Google Shape;107;p18"/>
          <p:cNvSpPr txBox="1">
            <a:spLocks noGrp="1"/>
          </p:cNvSpPr>
          <p:nvPr>
            <p:ph type="body" idx="4294967295"/>
          </p:nvPr>
        </p:nvSpPr>
        <p:spPr>
          <a:xfrm>
            <a:off x="4939500" y="1043550"/>
            <a:ext cx="3837000" cy="35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 sz="2000" b="1" i="0" u="none" strike="noStrike" cap="none">
                <a:solidFill>
                  <a:srgbClr val="FFFFFF"/>
                </a:solidFill>
                <a:latin typeface="Georgia"/>
                <a:ea typeface="Georgia"/>
                <a:cs typeface="Georgia"/>
                <a:sym typeface="Georgia"/>
              </a:rPr>
              <a:t>Functioning Skills</a:t>
            </a:r>
            <a:endParaRPr sz="2000" b="1"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“The Conductor”</a:t>
            </a:r>
            <a:r>
              <a:rPr lang="en" sz="2000" b="1" i="0" u="none" strike="noStrike" cap="none">
                <a:solidFill>
                  <a:srgbClr val="FFFFFF"/>
                </a:solidFill>
                <a:latin typeface="Georgia"/>
                <a:ea typeface="Georgia"/>
                <a:cs typeface="Georgia"/>
                <a:sym typeface="Georgia"/>
              </a:rPr>
              <a:t>Functioning Skills</a:t>
            </a:r>
            <a:endParaRPr sz="2000" b="1"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“The Conductor”</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Planning</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Time management Sustained attention Organization</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Working Memory Inhibition</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Shifting</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Goal-Directed persistence</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Planning</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Time management Sustained attention Organization</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Working Memory Inhibition</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Shifting</a:t>
            </a:r>
            <a:endParaRPr sz="14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Calibri"/>
              <a:buNone/>
            </a:pPr>
            <a:r>
              <a:rPr lang="en" sz="1400" b="0" i="0" u="none" strike="noStrike" cap="none">
                <a:solidFill>
                  <a:srgbClr val="FFFFFF"/>
                </a:solidFill>
                <a:latin typeface="Georgia"/>
                <a:ea typeface="Georgia"/>
                <a:cs typeface="Georgia"/>
                <a:sym typeface="Georgia"/>
              </a:rPr>
              <a:t>Goal-Directed persistence</a:t>
            </a:r>
            <a:endParaRPr sz="1400" b="0" i="0" u="none" strike="noStrike" cap="none">
              <a:solidFill>
                <a:srgbClr val="FFFFFF"/>
              </a:solidFill>
              <a:latin typeface="Georgia"/>
              <a:ea typeface="Georgia"/>
              <a:cs typeface="Georgia"/>
              <a:sym typeface="Georgia"/>
            </a:endParaRPr>
          </a:p>
          <a:p>
            <a:pPr marL="0" marR="0" lvl="0" indent="0" algn="l" rtl="0">
              <a:lnSpc>
                <a:spcPct val="115000"/>
              </a:lnSpc>
              <a:spcBef>
                <a:spcPts val="0"/>
              </a:spcBef>
              <a:spcAft>
                <a:spcPts val="0"/>
              </a:spcAft>
              <a:buClr>
                <a:schemeClr val="dk2"/>
              </a:buClr>
              <a:buSzPts val="1800"/>
              <a:buFont typeface="Calibri"/>
              <a:buNone/>
            </a:pPr>
            <a:endParaRPr sz="1800" b="0" i="0" u="none" strike="noStrike" cap="none">
              <a:solidFill>
                <a:schemeClr val="dk2"/>
              </a:solidFill>
              <a:latin typeface="Calibri"/>
              <a:ea typeface="Calibri"/>
              <a:cs typeface="Calibri"/>
              <a:sym typeface="Calibri"/>
            </a:endParaRPr>
          </a:p>
        </p:txBody>
      </p:sp>
      <p:pic>
        <p:nvPicPr>
          <p:cNvPr id="108" name="Google Shape;108;p18"/>
          <p:cNvPicPr preferRelativeResize="0"/>
          <p:nvPr/>
        </p:nvPicPr>
        <p:blipFill rotWithShape="1">
          <a:blip r:embed="rId3">
            <a:alphaModFix/>
          </a:blip>
          <a:srcRect/>
          <a:stretch/>
        </p:blipFill>
        <p:spPr>
          <a:xfrm>
            <a:off x="2231275" y="963850"/>
            <a:ext cx="5830675" cy="3839026"/>
          </a:xfrm>
          <a:prstGeom prst="rect">
            <a:avLst/>
          </a:prstGeom>
          <a:noFill/>
          <a:ln>
            <a:noFill/>
          </a:ln>
        </p:spPr>
      </p:pic>
      <p:sp>
        <p:nvSpPr>
          <p:cNvPr id="109" name="Google Shape;10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6</a:t>
            </a:fld>
            <a:endParaRPr>
              <a:latin typeface="Source Code Pro"/>
              <a:ea typeface="Source Code Pro"/>
              <a:cs typeface="Source Code Pro"/>
              <a:sym typeface="Source Code Pro"/>
            </a:endParaRPr>
          </a:p>
        </p:txBody>
      </p:sp>
      <p:sp>
        <p:nvSpPr>
          <p:cNvPr id="110" name="Google Shape;110;p18"/>
          <p:cNvSpPr txBox="1"/>
          <p:nvPr/>
        </p:nvSpPr>
        <p:spPr>
          <a:xfrm>
            <a:off x="110250" y="4571550"/>
            <a:ext cx="2549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428BE3"/>
              </a:buClr>
              <a:buSzPts val="2800"/>
              <a:buFont typeface="Questrial"/>
              <a:buNone/>
            </a:pPr>
            <a:r>
              <a:rPr lang="en" sz="1200" b="1">
                <a:solidFill>
                  <a:srgbClr val="428BE3"/>
                </a:solidFill>
                <a:latin typeface="Questrial"/>
                <a:ea typeface="Questrial"/>
                <a:cs typeface="Questrial"/>
                <a:sym typeface="Questrial"/>
              </a:rPr>
              <a:t>adapted from </a:t>
            </a:r>
            <a:r>
              <a:rPr lang="en" sz="1200" b="1">
                <a:solidFill>
                  <a:srgbClr val="428BE3"/>
                </a:solidFill>
                <a:latin typeface="Oswald"/>
                <a:ea typeface="Oswald"/>
                <a:cs typeface="Oswald"/>
                <a:sym typeface="Oswald"/>
              </a:rPr>
              <a:t>greenwich</a:t>
            </a:r>
            <a:r>
              <a:rPr lang="en" sz="1200" b="1">
                <a:solidFill>
                  <a:srgbClr val="428BE3"/>
                </a:solidFill>
                <a:latin typeface="Questrial"/>
                <a:ea typeface="Questrial"/>
                <a:cs typeface="Questrial"/>
                <a:sym typeface="Questrial"/>
              </a:rPr>
              <a:t>.K12.ct</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28BE3"/>
              </a:buClr>
              <a:buSzPts val="2800"/>
              <a:buFont typeface="Questrial"/>
              <a:buNone/>
            </a:pPr>
            <a:r>
              <a:rPr lang="en" sz="2800" b="1" i="0" u="none" strike="noStrike" cap="none">
                <a:solidFill>
                  <a:srgbClr val="000000"/>
                </a:solidFill>
              </a:rPr>
              <a:t>Executive Functioning Defined </a:t>
            </a:r>
            <a:r>
              <a:rPr lang="en" sz="1400" b="1" i="0" u="none" strike="noStrike" cap="none">
                <a:solidFill>
                  <a:srgbClr val="000000"/>
                </a:solidFill>
              </a:rPr>
              <a:t>(understood.org)</a:t>
            </a:r>
            <a:endParaRPr sz="1400" b="1" i="0" u="none" strike="noStrike" cap="none">
              <a:solidFill>
                <a:srgbClr val="000000"/>
              </a:solidFill>
            </a:endParaRPr>
          </a:p>
        </p:txBody>
      </p:sp>
      <p:sp>
        <p:nvSpPr>
          <p:cNvPr id="116" name="Google Shape;116;p19"/>
          <p:cNvSpPr txBox="1">
            <a:spLocks noGrp="1"/>
          </p:cNvSpPr>
          <p:nvPr>
            <p:ph type="body" idx="1"/>
          </p:nvPr>
        </p:nvSpPr>
        <p:spPr>
          <a:xfrm>
            <a:off x="311700" y="1152475"/>
            <a:ext cx="8520600" cy="363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24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2400" b="1" i="0" u="none" strike="noStrike" cap="none">
                <a:solidFill>
                  <a:srgbClr val="000000"/>
                </a:solidFill>
                <a:latin typeface="Arial"/>
                <a:ea typeface="Arial"/>
                <a:cs typeface="Arial"/>
                <a:sym typeface="Arial"/>
              </a:rPr>
              <a:t>Executive </a:t>
            </a:r>
            <a:r>
              <a:rPr lang="en" sz="2400" b="1">
                <a:solidFill>
                  <a:srgbClr val="000000"/>
                </a:solidFill>
                <a:latin typeface="Arial"/>
                <a:ea typeface="Arial"/>
                <a:cs typeface="Arial"/>
                <a:sym typeface="Arial"/>
              </a:rPr>
              <a:t>F</a:t>
            </a:r>
            <a:r>
              <a:rPr lang="en" sz="2400" b="1" i="0" u="none" strike="noStrike" cap="none">
                <a:solidFill>
                  <a:srgbClr val="000000"/>
                </a:solidFill>
                <a:latin typeface="Arial"/>
                <a:ea typeface="Arial"/>
                <a:cs typeface="Arial"/>
                <a:sym typeface="Arial"/>
              </a:rPr>
              <a:t>unction is a set of mental processes that helps </a:t>
            </a:r>
            <a:r>
              <a:rPr lang="en" sz="2400" b="1">
                <a:solidFill>
                  <a:srgbClr val="000000"/>
                </a:solidFill>
                <a:latin typeface="Arial"/>
                <a:ea typeface="Arial"/>
                <a:cs typeface="Arial"/>
                <a:sym typeface="Arial"/>
              </a:rPr>
              <a:t>to</a:t>
            </a:r>
            <a:r>
              <a:rPr lang="en" sz="2400" b="1" i="0" u="none" strike="noStrike" cap="none">
                <a:solidFill>
                  <a:srgbClr val="000000"/>
                </a:solidFill>
                <a:latin typeface="Arial"/>
                <a:ea typeface="Arial"/>
                <a:cs typeface="Arial"/>
                <a:sym typeface="Arial"/>
              </a:rPr>
              <a:t> connect an individual</a:t>
            </a:r>
            <a:r>
              <a:rPr lang="en" sz="2400" b="1">
                <a:solidFill>
                  <a:srgbClr val="000000"/>
                </a:solidFill>
                <a:latin typeface="Arial"/>
                <a:ea typeface="Arial"/>
                <a:cs typeface="Arial"/>
                <a:sym typeface="Arial"/>
              </a:rPr>
              <a:t>’s </a:t>
            </a:r>
            <a:r>
              <a:rPr lang="en" sz="2400" b="1" i="0" u="none" strike="noStrike" cap="none">
                <a:solidFill>
                  <a:srgbClr val="000000"/>
                </a:solidFill>
                <a:latin typeface="Arial"/>
                <a:ea typeface="Arial"/>
                <a:cs typeface="Arial"/>
                <a:sym typeface="Arial"/>
              </a:rPr>
              <a:t>past experience with their present action.</a:t>
            </a: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Georgia"/>
              <a:ea typeface="Georgia"/>
              <a:cs typeface="Georgia"/>
              <a:sym typeface="Georgia"/>
            </a:endParaRPr>
          </a:p>
          <a:p>
            <a:pPr marL="0" marR="0" lvl="0" indent="0" algn="l" rtl="0">
              <a:lnSpc>
                <a:spcPct val="115000"/>
              </a:lnSpc>
              <a:spcBef>
                <a:spcPts val="0"/>
              </a:spcBef>
              <a:spcAft>
                <a:spcPts val="0"/>
              </a:spcAft>
              <a:buClr>
                <a:schemeClr val="dk2"/>
              </a:buClr>
              <a:buSzPts val="1800"/>
              <a:buFont typeface="Calibri"/>
              <a:buNone/>
            </a:pPr>
            <a:endParaRPr sz="1800" b="0" i="0" u="none" strike="noStrike" cap="none">
              <a:solidFill>
                <a:schemeClr val="dk2"/>
              </a:solidFill>
              <a:latin typeface="Calibri"/>
              <a:ea typeface="Calibri"/>
              <a:cs typeface="Calibri"/>
              <a:sym typeface="Calibri"/>
            </a:endParaRPr>
          </a:p>
        </p:txBody>
      </p:sp>
      <p:sp>
        <p:nvSpPr>
          <p:cNvPr id="117" name="Google Shape;11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7</a:t>
            </a:fld>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Executive Function Defined </a:t>
            </a:r>
            <a:r>
              <a:rPr lang="en" sz="1100" b="1">
                <a:solidFill>
                  <a:srgbClr val="000000"/>
                </a:solidFill>
              </a:rPr>
              <a:t>(www.uhs.wisc.edu)</a:t>
            </a:r>
            <a:endParaRPr sz="1100" b="1">
              <a:solidFill>
                <a:srgbClr val="000000"/>
              </a:solidFill>
            </a:endParaRPr>
          </a:p>
        </p:txBody>
      </p:sp>
      <p:sp>
        <p:nvSpPr>
          <p:cNvPr id="123" name="Google Shape;123;p20"/>
          <p:cNvSpPr txBox="1">
            <a:spLocks noGrp="1"/>
          </p:cNvSpPr>
          <p:nvPr>
            <p:ph type="body" idx="1"/>
          </p:nvPr>
        </p:nvSpPr>
        <p:spPr>
          <a:xfrm>
            <a:off x="142275" y="1152475"/>
            <a:ext cx="86901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Executive Function Skills are a set of skills for:</a:t>
            </a:r>
            <a:endParaRPr sz="2400">
              <a:solidFill>
                <a:srgbClr val="000000"/>
              </a:solidFill>
              <a:latin typeface="Arial"/>
              <a:ea typeface="Arial"/>
              <a:cs typeface="Arial"/>
              <a:sym typeface="Arial"/>
            </a:endParaRPr>
          </a:p>
          <a:p>
            <a:pPr marL="457200" lvl="0" indent="-381000" algn="l" rtl="0">
              <a:lnSpc>
                <a:spcPct val="100000"/>
              </a:lnSpc>
              <a:spcBef>
                <a:spcPts val="1600"/>
              </a:spcBef>
              <a:spcAft>
                <a:spcPts val="0"/>
              </a:spcAft>
              <a:buClr>
                <a:srgbClr val="000000"/>
              </a:buClr>
              <a:buSzPts val="2400"/>
              <a:buFont typeface="Arial"/>
              <a:buChar char="●"/>
            </a:pPr>
            <a:r>
              <a:rPr lang="en" sz="2400">
                <a:solidFill>
                  <a:srgbClr val="000000"/>
                </a:solidFill>
                <a:latin typeface="Arial"/>
                <a:ea typeface="Arial"/>
                <a:cs typeface="Arial"/>
                <a:sym typeface="Arial"/>
              </a:rPr>
              <a:t>Self-management and exerting mental control and self-regulation. </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Focusing, paying attention, </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Organizing, starting and finishing schoolwork, flexible problem solving, and prioritizing.”</a:t>
            </a:r>
            <a:endParaRPr sz="240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sz="2400" i="1"/>
          </a:p>
        </p:txBody>
      </p:sp>
      <p:sp>
        <p:nvSpPr>
          <p:cNvPr id="124" name="Google Shape;12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8</a:t>
            </a:fld>
            <a:endParaRPr>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22050" y="769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Children with Well Developed Executive Functioning Skills</a:t>
            </a:r>
            <a:endParaRPr sz="2400"/>
          </a:p>
        </p:txBody>
      </p:sp>
      <p:sp>
        <p:nvSpPr>
          <p:cNvPr id="130" name="Google Shape;130;p21"/>
          <p:cNvSpPr txBox="1">
            <a:spLocks noGrp="1"/>
          </p:cNvSpPr>
          <p:nvPr>
            <p:ph type="body" idx="1"/>
          </p:nvPr>
        </p:nvSpPr>
        <p:spPr>
          <a:xfrm>
            <a:off x="222050" y="649650"/>
            <a:ext cx="8520600" cy="44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Arial"/>
                <a:ea typeface="Arial"/>
                <a:cs typeface="Arial"/>
                <a:sym typeface="Arial"/>
              </a:rPr>
              <a:t>They are able to:</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make plans and initiate the first step.</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Keep track of time and finish work on time.</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Keep track of more than one thing at once.</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Meaningfully include past knowledge in discussions.</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Evaluate ideas and reflect on their work.</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Ask for help or seek more information when they need it.</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Engage in group dynamics.</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Wait to speak until they’re called on.</a:t>
            </a:r>
            <a:endParaRPr sz="1200">
              <a:solidFill>
                <a:srgbClr val="000000"/>
              </a:solidFill>
              <a:latin typeface="Arial"/>
              <a:ea typeface="Arial"/>
              <a:cs typeface="Arial"/>
              <a:sym typeface="Arial"/>
            </a:endParaRPr>
          </a:p>
          <a:p>
            <a:pPr marL="457200" lvl="0" indent="-304800" algn="l" rtl="0">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Make mid-course corrections while thinking, speaking, reading and writing.</a:t>
            </a:r>
            <a:endParaRPr sz="1200">
              <a:solidFill>
                <a:srgbClr val="000000"/>
              </a:solidFill>
              <a:latin typeface="Arial"/>
              <a:ea typeface="Arial"/>
              <a:cs typeface="Arial"/>
              <a:sym typeface="Arial"/>
            </a:endParaRPr>
          </a:p>
          <a:p>
            <a:pPr marL="0" lvl="0" indent="0" algn="l" rtl="0">
              <a:spcBef>
                <a:spcPts val="1600"/>
              </a:spcBef>
              <a:spcAft>
                <a:spcPts val="0"/>
              </a:spcAft>
              <a:buClr>
                <a:schemeClr val="dk2"/>
              </a:buClr>
              <a:buSzPts val="1800"/>
              <a:buFont typeface="Calibri"/>
              <a:buNone/>
            </a:pPr>
            <a:endParaRPr/>
          </a:p>
          <a:p>
            <a:pPr marL="0" lvl="0" indent="0" algn="l" rtl="0">
              <a:spcBef>
                <a:spcPts val="1600"/>
              </a:spcBef>
              <a:spcAft>
                <a:spcPts val="1600"/>
              </a:spcAft>
              <a:buNone/>
            </a:pPr>
            <a:endParaRPr/>
          </a:p>
        </p:txBody>
      </p:sp>
      <p:sp>
        <p:nvSpPr>
          <p:cNvPr id="131" name="Google Shape;13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Code Pro"/>
                <a:ea typeface="Source Code Pro"/>
                <a:cs typeface="Source Code Pro"/>
                <a:sym typeface="Source Code Pro"/>
              </a:rPr>
              <a:t>9</a:t>
            </a:fld>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On-screen Show (16:9)</PresentationFormat>
  <Paragraphs>117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Georgia</vt:lpstr>
      <vt:lpstr>Questrial</vt:lpstr>
      <vt:lpstr>Arial</vt:lpstr>
      <vt:lpstr>Source Code Pro</vt:lpstr>
      <vt:lpstr>Oswald</vt:lpstr>
      <vt:lpstr>Calibri</vt:lpstr>
      <vt:lpstr>Times New Roman</vt:lpstr>
      <vt:lpstr>Modern Writer</vt:lpstr>
      <vt:lpstr>How Parents/Guardians Can Gain Understanding and Build Their Child’s Executive Functioning Skills</vt:lpstr>
      <vt:lpstr>PowerPoint Presentation</vt:lpstr>
      <vt:lpstr>Agenda for the Scope of Our Learning</vt:lpstr>
      <vt:lpstr>Executive Functioning Skills Defined</vt:lpstr>
      <vt:lpstr>Mind/Brain EF Relation</vt:lpstr>
      <vt:lpstr>The Conductor  </vt:lpstr>
      <vt:lpstr>Executive Functioning Defined (understood.org)</vt:lpstr>
      <vt:lpstr>Executive Function Defined (www.uhs.wisc.edu)</vt:lpstr>
      <vt:lpstr>Children with Well Developed Executive Functioning Skills</vt:lpstr>
      <vt:lpstr>Executive Functioning Development Chart</vt:lpstr>
      <vt:lpstr>Strategies for Building Planning Skills</vt:lpstr>
      <vt:lpstr>  Sample Organization Charts</vt:lpstr>
      <vt:lpstr>PowerPoint Presentation</vt:lpstr>
      <vt:lpstr>StickerArtDecor.com</vt:lpstr>
      <vt:lpstr>Cognitive Flexibility - Higher Order Processes</vt:lpstr>
      <vt:lpstr>Cognitive Flexibility Strategies</vt:lpstr>
      <vt:lpstr>How Do We Teach Our Children to Fail Well</vt:lpstr>
      <vt:lpstr>Shifting from a Fixed to a Growth Mindset</vt:lpstr>
      <vt:lpstr>Example (teachervision.com)</vt:lpstr>
      <vt:lpstr>Other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Parents/Guardians Can Gain Understanding and Build Their Child’s Executive Functioning Skills</dc:title>
  <dc:creator>Roxann Harvey</dc:creator>
  <cp:lastModifiedBy>Roxann Harvey</cp:lastModifiedBy>
  <cp:revision>1</cp:revision>
  <dcterms:modified xsi:type="dcterms:W3CDTF">2019-09-30T20:20:27Z</dcterms:modified>
</cp:coreProperties>
</file>